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478" r:id="rId5"/>
    <p:sldId id="815" r:id="rId6"/>
    <p:sldId id="813" r:id="rId7"/>
    <p:sldId id="819" r:id="rId8"/>
    <p:sldId id="820" r:id="rId9"/>
    <p:sldId id="821" r:id="rId10"/>
    <p:sldId id="822" r:id="rId11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orient="horz" pos="61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669">
          <p15:clr>
            <a:srgbClr val="A4A3A4"/>
          </p15:clr>
        </p15:guide>
        <p15:guide id="5" pos="7277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9DB8"/>
    <a:srgbClr val="FF2B00"/>
    <a:srgbClr val="555555"/>
    <a:srgbClr val="D52B1E"/>
    <a:srgbClr val="8A6C4C"/>
    <a:srgbClr val="545553"/>
    <a:srgbClr val="DC5034"/>
    <a:srgbClr val="77777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4224"/>
        <p:guide orient="horz" pos="612"/>
        <p:guide orient="horz" pos="2160"/>
        <p:guide pos="669"/>
        <p:guide pos="727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242" y="-6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C5DB0E-5F67-403C-A77B-566B14AEFB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702C098-9891-4FBD-BE26-A8FFB515B4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5088" y="0"/>
            <a:ext cx="298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375A3F5-E51F-4FF7-A12F-353CFEDF49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8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FF9A5DE7-0077-48CC-90FB-92ECF5DA38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5088" y="8839200"/>
            <a:ext cx="298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CD52FA-B4E5-4962-863D-52AF0B1B2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1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AA70D38-C05E-4B2E-BA5F-4EE34D2C8B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30B9DA1-4825-401A-9442-9149B9F661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5088" y="0"/>
            <a:ext cx="29829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B7074C3-22DD-4394-93CB-D8AFDE7DD3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87388"/>
            <a:ext cx="62484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266D8A5F-51ED-4BA7-B3FF-4D0704D9E3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432300"/>
            <a:ext cx="5067300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CA1F7CD-FB5C-4CF0-B988-8ED0094131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4600"/>
            <a:ext cx="298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F32503A3-4B9A-4EAA-89C4-3D8934EC4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088" y="8864600"/>
            <a:ext cx="2982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426644-CEF2-48D4-8011-A30148B7C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6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6080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421E4-8C75-4BDB-A727-CB4234F37E93}" type="slidenum">
              <a:rPr lang="en-US" smtClean="0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2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26644-CEF2-48D4-8011-A30148B7C2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0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E1EB47F-2010-4FFF-8AF3-8E1FDF9B67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46F11ECC-DFD9-46BE-AC36-617442F31C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94800E1-90C3-459D-9E3F-E76CD1408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29072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09" y="316457"/>
            <a:ext cx="7721600" cy="609600"/>
          </a:xfrm>
        </p:spPr>
        <p:txBody>
          <a:bodyPr/>
          <a:lstStyle>
            <a:lvl1pPr>
              <a:defRPr>
                <a:solidFill>
                  <a:srgbClr val="5455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8411"/>
            <a:ext cx="10363200" cy="4658989"/>
          </a:xfrm>
        </p:spPr>
        <p:txBody>
          <a:bodyPr/>
          <a:lstStyle>
            <a:lvl1pPr>
              <a:defRPr>
                <a:solidFill>
                  <a:srgbClr val="545553"/>
                </a:solidFill>
              </a:defRPr>
            </a:lvl1pPr>
            <a:lvl2pPr>
              <a:defRPr>
                <a:solidFill>
                  <a:srgbClr val="545553"/>
                </a:solidFill>
              </a:defRPr>
            </a:lvl2pPr>
            <a:lvl3pPr>
              <a:defRPr>
                <a:solidFill>
                  <a:srgbClr val="545553"/>
                </a:solidFill>
              </a:defRPr>
            </a:lvl3pPr>
            <a:lvl4pPr>
              <a:defRPr>
                <a:solidFill>
                  <a:srgbClr val="545553"/>
                </a:solidFill>
              </a:defRPr>
            </a:lvl4pPr>
            <a:lvl5pPr>
              <a:defRPr>
                <a:solidFill>
                  <a:srgbClr val="5455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78054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0511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73733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61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161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07937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75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272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875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272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675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29" y="499347"/>
            <a:ext cx="7721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433941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33449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334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955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355560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68900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810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356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09182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804965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31900"/>
            <a:ext cx="2590800" cy="485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31900"/>
            <a:ext cx="7569200" cy="4851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7549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F8A1B2-2FD9-42FE-BBD4-C1A6D12B1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FC563CBC-DE4F-4D69-975C-763B8605A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C114825-B798-4E43-A3D6-9E717459C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004136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88B4AB30-905E-4AA4-AC07-1F0C9233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1" t="78076"/>
          <a:stretch>
            <a:fillRect/>
          </a:stretch>
        </p:blipFill>
        <p:spPr bwMode="auto">
          <a:xfrm>
            <a:off x="9848850" y="6115050"/>
            <a:ext cx="2343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254C7320-AAB5-43B6-942D-096204F57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522538"/>
            <a:ext cx="54419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66504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91" y="228600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1905000"/>
            <a:ext cx="5080000" cy="41148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8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14791DF-66D7-475C-BC18-08958BE98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E79B95D-EF01-44CB-8B01-98B40930A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3BF0931-67D2-4AA5-92D6-A77D4B4E6E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51940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CD865B-EB08-4760-9A62-7D7995086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9414D3D-6E2E-428C-8B9C-9CD6D9AE99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314EBF2-5C62-462D-97A8-4621411863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33976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F8D0DE0-7294-45F7-A120-07EEE1173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17612A8-535D-4212-A21C-5235EA209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96517A0-B843-4F1C-B054-F968A0CD03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75905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418D5B6-9EF8-42B3-B9D2-AF24E7143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0235F1EA-4079-4D08-A5DD-17EC457382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8DF8133-92A3-4017-BF63-803498A4CB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50743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086D669-3D94-41A9-BC11-A130A6823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2A0621AA-B775-44D2-9D1C-0627FC71E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24365B4-DEB4-4799-89D9-9443FCDBA4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6199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6E786D1-0B67-496B-B315-83C83D0EE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4CC1505-042A-45A1-AAE4-1A578E1764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304ADE9-680C-4F5C-A6D4-4833E505D8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19801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EF81A49-7B3A-4E96-AAB3-93A1B310C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F337540C-CFA6-4BB7-8602-3116F111F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"/>
            <a:ext cx="27955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B68E0BF-649C-4A27-B65D-CE129F0231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68688"/>
            <a:ext cx="678973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12800" y="2154463"/>
            <a:ext cx="7616497" cy="533400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719303"/>
            <a:ext cx="7611351" cy="4572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rgbClr val="555555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54905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>
            <a:extLst>
              <a:ext uri="{FF2B5EF4-FFF2-40B4-BE49-F238E27FC236}">
                <a16:creationId xmlns:a16="http://schemas.microsoft.com/office/drawing/2014/main" id="{F7F83B63-3878-42DE-83A7-83BC133FC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52500"/>
            <a:ext cx="772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0308" name="Rectangle 4">
            <a:extLst>
              <a:ext uri="{FF2B5EF4-FFF2-40B4-BE49-F238E27FC236}">
                <a16:creationId xmlns:a16="http://schemas.microsoft.com/office/drawing/2014/main" id="{60CDBE7C-45F6-4140-8A5F-827C4DD2B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07617-9329-4F0B-A3D5-071102516D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14000" y="6299200"/>
            <a:ext cx="13382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BEF5540-DB19-470C-ACDE-3258F90D6A63}" type="slidenum">
              <a:rPr lang="en-US" altLang="en-US" sz="2133" smtClean="0">
                <a:solidFill>
                  <a:srgbClr val="555555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2133">
              <a:solidFill>
                <a:srgbClr val="555555"/>
              </a:solidFill>
            </a:endParaRP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D5D471CC-FA27-42CE-8D7B-A08D005B01E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8" y="336550"/>
            <a:ext cx="1746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09" r:id="rId10"/>
    <p:sldLayoutId id="2147484610" r:id="rId11"/>
    <p:sldLayoutId id="2147484611" r:id="rId12"/>
    <p:sldLayoutId id="2147484612" r:id="rId13"/>
    <p:sldLayoutId id="2147484613" r:id="rId14"/>
    <p:sldLayoutId id="2147484614" r:id="rId15"/>
    <p:sldLayoutId id="2147484615" r:id="rId16"/>
    <p:sldLayoutId id="2147484616" r:id="rId17"/>
    <p:sldLayoutId id="2147484617" r:id="rId18"/>
    <p:sldLayoutId id="2147484618" r:id="rId19"/>
    <p:sldLayoutId id="2147484628" r:id="rId20"/>
    <p:sldLayoutId id="2147484629" r:id="rId21"/>
  </p:sldLayoutIdLst>
  <p:transition spd="med">
    <p:fade thruBlk="1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555555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l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110000"/>
        <a:buFont typeface="Arial" panose="020B0604020202020204" pitchFamily="34" charset="0"/>
        <a:buChar char="•"/>
        <a:defRPr sz="3200">
          <a:solidFill>
            <a:srgbClr val="555555"/>
          </a:solidFill>
          <a:latin typeface="+mn-lt"/>
          <a:ea typeface="+mn-ea"/>
          <a:cs typeface="ＭＳ Ｐゴシック" charset="0"/>
        </a:defRPr>
      </a:lvl1pPr>
      <a:lvl2pPr marL="1065213" indent="-455613" algn="l" rtl="0" eaLnBrk="0" fontAlgn="base" hangingPunct="0">
        <a:spcBef>
          <a:spcPct val="20000"/>
        </a:spcBef>
        <a:spcAft>
          <a:spcPct val="0"/>
        </a:spcAft>
        <a:buClr>
          <a:srgbClr val="555555"/>
        </a:buClr>
        <a:buFont typeface="Lucida Grande" charset="0"/>
        <a:buChar char="‑"/>
        <a:defRPr sz="2900">
          <a:solidFill>
            <a:srgbClr val="555555"/>
          </a:solidFill>
          <a:latin typeface="+mn-lt"/>
          <a:ea typeface="+mn-ea"/>
        </a:defRPr>
      </a:lvl2pPr>
      <a:lvl3pPr marL="1598613" indent="-455613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Font typeface="Wingdings" panose="05000000000000000000" pitchFamily="2" charset="2"/>
        <a:buChar char="§"/>
        <a:defRPr sz="2600">
          <a:solidFill>
            <a:srgbClr val="555555"/>
          </a:solidFill>
          <a:latin typeface="+mn-lt"/>
          <a:ea typeface="+mn-ea"/>
        </a:defRPr>
      </a:lvl3pPr>
      <a:lvl4pPr marL="1979613" indent="-379413" algn="l" rtl="0" eaLnBrk="0" fontAlgn="base" hangingPunct="0">
        <a:spcBef>
          <a:spcPct val="20000"/>
        </a:spcBef>
        <a:spcAft>
          <a:spcPct val="0"/>
        </a:spcAft>
        <a:buClr>
          <a:srgbClr val="555555"/>
        </a:buClr>
        <a:buFont typeface="Lucida Grande" charset="0"/>
        <a:buChar char="‑"/>
        <a:defRPr>
          <a:solidFill>
            <a:srgbClr val="555555"/>
          </a:solidFill>
          <a:latin typeface="+mn-lt"/>
          <a:ea typeface="+mn-ea"/>
        </a:defRPr>
      </a:lvl4pPr>
      <a:lvl5pPr marL="2436813" indent="-379413" algn="l" rtl="0" eaLnBrk="0" fontAlgn="base" hangingPunct="0">
        <a:spcBef>
          <a:spcPct val="20000"/>
        </a:spcBef>
        <a:spcAft>
          <a:spcPct val="0"/>
        </a:spcAft>
        <a:buClr>
          <a:srgbClr val="555555"/>
        </a:buClr>
        <a:buFont typeface="Lucida Grande" charset="0"/>
        <a:buChar char="»"/>
        <a:defRPr>
          <a:solidFill>
            <a:srgbClr val="555555"/>
          </a:solidFill>
          <a:latin typeface="+mn-lt"/>
          <a:ea typeface="+mn-ea"/>
        </a:defRPr>
      </a:lvl5pPr>
      <a:lvl6pPr marL="2971726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358131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4190895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4800480" indent="-304792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CA110D3-AD36-4518-8F36-31550D017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16" y="3738876"/>
            <a:ext cx="10363200" cy="18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110000"/>
              <a:buFontTx/>
              <a:buNone/>
              <a:defRPr sz="2400" b="0">
                <a:solidFill>
                  <a:srgbClr val="545553"/>
                </a:solidFill>
                <a:latin typeface="+mn-lt"/>
                <a:ea typeface="+mn-ea"/>
                <a:cs typeface="ＭＳ Ｐゴシック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 sz="2200">
                <a:solidFill>
                  <a:srgbClr val="545553"/>
                </a:solidFill>
                <a:latin typeface="+mn-lt"/>
                <a:ea typeface="+mn-ea"/>
              </a:defRPr>
            </a:lvl2pPr>
            <a:lvl3pPr marL="13144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 sz="2000">
                <a:solidFill>
                  <a:srgbClr val="545553"/>
                </a:solidFill>
                <a:latin typeface="+mn-lt"/>
                <a:ea typeface="+mn-ea"/>
              </a:defRPr>
            </a:lvl3pPr>
            <a:lvl4pPr marL="15430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>
                <a:solidFill>
                  <a:srgbClr val="545553"/>
                </a:solidFill>
                <a:latin typeface="+mn-lt"/>
                <a:ea typeface="+mn-ea"/>
              </a:defRPr>
            </a:lvl4pPr>
            <a:lvl5pPr marL="188595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Font typeface="Arial"/>
              <a:buChar char="•"/>
              <a:defRPr>
                <a:solidFill>
                  <a:srgbClr val="545553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667" dirty="0">
                <a:solidFill>
                  <a:srgbClr val="555555"/>
                </a:solidFill>
              </a:rPr>
              <a:t>July 2019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45F96B0B-E032-4486-9ACB-7063891E8AB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59971" y="1950721"/>
            <a:ext cx="6453629" cy="1123736"/>
          </a:xfrm>
        </p:spPr>
        <p:txBody>
          <a:bodyPr/>
          <a:lstStyle/>
          <a:p>
            <a:pPr>
              <a:defRPr/>
            </a:pPr>
            <a:r>
              <a:rPr lang="en-US" dirty="0"/>
              <a:t>Thermal Storage across the Mid-Atlantic</a:t>
            </a:r>
          </a:p>
        </p:txBody>
      </p:sp>
      <p:sp>
        <p:nvSpPr>
          <p:cNvPr id="6" name="Subtitle 11">
            <a:extLst>
              <a:ext uri="{FF2B5EF4-FFF2-40B4-BE49-F238E27FC236}">
                <a16:creationId xmlns:a16="http://schemas.microsoft.com/office/drawing/2014/main" id="{F9EF3510-CE10-4489-A989-83071319795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59971" y="3074457"/>
            <a:ext cx="103632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Challenges &amp; Opportunities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48EBB-5F49-49CD-A663-157CC16E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62" y="5104718"/>
            <a:ext cx="765192" cy="66674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40" y="508713"/>
            <a:ext cx="9384300" cy="54440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1" dirty="0"/>
              <a:t>Thermal Storage: a quick background</a:t>
            </a:r>
            <a:br>
              <a:rPr lang="en-US" dirty="0"/>
            </a:br>
            <a:r>
              <a:rPr lang="en-US" sz="2200" dirty="0"/>
              <a:t>Efficient, cost-effective way to store power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1" y="1236347"/>
            <a:ext cx="5230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Each tank is a 15-25kW “thermal battery” for 6 to 10 hours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Design life is 40 years; no degradation of storage capacity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Roughly 1/3 of the cost of battery storage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Trane has installed over 500 MW / 3.4 GWh of </a:t>
            </a:r>
            <a:r>
              <a:rPr lang="en-US" sz="1600" dirty="0" err="1"/>
              <a:t>Calmac</a:t>
            </a:r>
            <a:r>
              <a:rPr lang="en-US" sz="1600" dirty="0"/>
              <a:t> thermal storage in the U.S.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4B77D-A152-4629-8037-050A9014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62" y="1279903"/>
            <a:ext cx="4135767" cy="214121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65BED0-ECD7-4D46-908C-5BFCBC2ACD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6"/>
          <a:stretch/>
        </p:blipFill>
        <p:spPr>
          <a:xfrm>
            <a:off x="4486505" y="3950420"/>
            <a:ext cx="3238635" cy="1935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36">
            <a:extLst>
              <a:ext uri="{FF2B5EF4-FFF2-40B4-BE49-F238E27FC236}">
                <a16:creationId xmlns:a16="http://schemas.microsoft.com/office/drawing/2014/main" id="{6694CA36-24A8-4C32-8E31-097D760B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45" y="3957193"/>
            <a:ext cx="3010711" cy="19534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A8810-1585-4322-9153-7D9626ED8B1A}"/>
              </a:ext>
            </a:extLst>
          </p:cNvPr>
          <p:cNvSpPr txBox="1"/>
          <p:nvPr/>
        </p:nvSpPr>
        <p:spPr>
          <a:xfrm>
            <a:off x="1429824" y="5963825"/>
            <a:ext cx="21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University, Philadelphia</a:t>
            </a:r>
          </a:p>
          <a:p>
            <a:pPr algn="ctr"/>
            <a:r>
              <a:rPr lang="en-US" sz="1400" dirty="0"/>
              <a:t>250 kW / 2 MWh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D3E59-8704-438D-96CF-34E2881123B4}"/>
              </a:ext>
            </a:extLst>
          </p:cNvPr>
          <p:cNvSpPr txBox="1"/>
          <p:nvPr/>
        </p:nvSpPr>
        <p:spPr>
          <a:xfrm>
            <a:off x="5202550" y="5984240"/>
            <a:ext cx="178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University, Arizona</a:t>
            </a:r>
          </a:p>
          <a:p>
            <a:pPr algn="ctr"/>
            <a:r>
              <a:rPr lang="en-US" sz="1400" dirty="0"/>
              <a:t>4 MW / 27 MWh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5B3631-19E9-473C-86B2-267012DD05B8}"/>
              </a:ext>
            </a:extLst>
          </p:cNvPr>
          <p:cNvSpPr txBox="1"/>
          <p:nvPr/>
        </p:nvSpPr>
        <p:spPr>
          <a:xfrm>
            <a:off x="8317425" y="5984242"/>
            <a:ext cx="23990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York Class A Office</a:t>
            </a:r>
          </a:p>
          <a:p>
            <a:pPr algn="ctr"/>
            <a:r>
              <a:rPr lang="en-US" sz="1200" dirty="0"/>
              <a:t>20 MW / 150 MWh of installations in NYC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5BC78B-F974-4972-9F4F-F5C37BCA331C}"/>
              </a:ext>
            </a:extLst>
          </p:cNvPr>
          <p:cNvCxnSpPr/>
          <p:nvPr/>
        </p:nvCxnSpPr>
        <p:spPr>
          <a:xfrm flipH="1">
            <a:off x="3014871" y="3730407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B4ED26-5C70-4901-BD91-84249C7658CD}"/>
              </a:ext>
            </a:extLst>
          </p:cNvPr>
          <p:cNvSpPr txBox="1"/>
          <p:nvPr/>
        </p:nvSpPr>
        <p:spPr>
          <a:xfrm>
            <a:off x="8581663" y="5795863"/>
            <a:ext cx="1412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9EF463-F5E5-4139-9A71-5D3894571C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>
          <a:xfrm>
            <a:off x="1159262" y="3975604"/>
            <a:ext cx="2854953" cy="1935061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6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7BAC6E-44A4-414D-8B5A-1838924B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20" y="1966702"/>
            <a:ext cx="5618480" cy="3471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BF9B-690D-4C38-99CB-376D070B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8412"/>
            <a:ext cx="11587995" cy="181308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Thermal storage saves customers money by shifting power from expensive on-peak hours to the nighttime, when energy is much cheaper.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CE8F2-EAA0-4C69-B3BB-E53558867B2C}"/>
              </a:ext>
            </a:extLst>
          </p:cNvPr>
          <p:cNvSpPr txBox="1"/>
          <p:nvPr/>
        </p:nvSpPr>
        <p:spPr bwMode="auto">
          <a:xfrm>
            <a:off x="142240" y="3128821"/>
            <a:ext cx="62483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/>
              <a:t>The savings mechanisms are </a:t>
            </a:r>
            <a:r>
              <a:rPr lang="en-US" sz="2000" i="1" dirty="0">
                <a:solidFill>
                  <a:srgbClr val="FF0000"/>
                </a:solidFill>
              </a:rPr>
              <a:t>demand charges </a:t>
            </a:r>
            <a:r>
              <a:rPr lang="en-US" sz="2000" b="0" dirty="0"/>
              <a:t>(utility and grid) and </a:t>
            </a:r>
            <a:r>
              <a:rPr lang="en-US" sz="2000" i="1" dirty="0">
                <a:solidFill>
                  <a:srgbClr val="FF0000"/>
                </a:solidFill>
              </a:rPr>
              <a:t>time-of-day rates</a:t>
            </a:r>
            <a:r>
              <a:rPr lang="en-US" sz="2000" b="0" dirty="0"/>
              <a:t>, which are available to all non-residential customers. </a:t>
            </a:r>
          </a:p>
          <a:p>
            <a:endParaRPr lang="en-US" sz="2000" b="0" dirty="0"/>
          </a:p>
          <a:p>
            <a:r>
              <a:rPr lang="en-US" sz="2000" b="0" dirty="0"/>
              <a:t>With available state and utility incentives, we are able to see </a:t>
            </a:r>
            <a:r>
              <a:rPr lang="en-US" sz="2000" i="1" dirty="0">
                <a:solidFill>
                  <a:srgbClr val="FF0000"/>
                </a:solidFill>
              </a:rPr>
              <a:t>3-7 year paybacks </a:t>
            </a:r>
            <a:r>
              <a:rPr lang="en-US" sz="2000" b="0" dirty="0"/>
              <a:t>across the Mid-Atlantic. </a:t>
            </a:r>
          </a:p>
          <a:p>
            <a:endParaRPr lang="en-US" sz="2000" b="0" dirty="0"/>
          </a:p>
          <a:p>
            <a:r>
              <a:rPr lang="en-US" sz="2000" b="0" dirty="0"/>
              <a:t>Our biggest markets are K12, hospitals, universities, and office, and the opportunity is essentially limitless. </a:t>
            </a:r>
            <a:r>
              <a:rPr lang="en-US" sz="2000" i="1" dirty="0">
                <a:solidFill>
                  <a:srgbClr val="FF0000"/>
                </a:solidFill>
              </a:rPr>
              <a:t>Total Addressable Market is 30-50x the current market size.</a:t>
            </a:r>
          </a:p>
          <a:p>
            <a:endParaRPr lang="en-US" sz="2000" b="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50D512-E648-471F-96AE-6571B9567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40" y="490853"/>
            <a:ext cx="9384300" cy="54440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b="1" dirty="0"/>
              <a:t>The opportunity</a:t>
            </a:r>
            <a:br>
              <a:rPr lang="en-US" dirty="0"/>
            </a:br>
            <a:r>
              <a:rPr lang="en-US" sz="2200" dirty="0"/>
              <a:t>Big market with compelling financials – simple energy arbitrage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0CCA2-7FC9-43E9-BF2C-5839ABD164A7}"/>
              </a:ext>
            </a:extLst>
          </p:cNvPr>
          <p:cNvSpPr/>
          <p:nvPr/>
        </p:nvSpPr>
        <p:spPr>
          <a:xfrm>
            <a:off x="6917247" y="4752356"/>
            <a:ext cx="262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3D Histogram of active</a:t>
            </a:r>
            <a:br>
              <a:rPr lang="en-US" sz="1600" dirty="0"/>
            </a:br>
            <a:r>
              <a:rPr lang="en-US" sz="1600" dirty="0"/>
              <a:t>thermal storage projects</a:t>
            </a:r>
          </a:p>
        </p:txBody>
      </p:sp>
    </p:spTree>
    <p:extLst>
      <p:ext uri="{BB962C8B-B14F-4D97-AF65-F5344CB8AC3E}">
        <p14:creationId xmlns:p14="http://schemas.microsoft.com/office/powerpoint/2010/main" val="1977407576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D7FF-20EC-42C3-B312-DA1392D9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Challenge is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9DB3-D902-45E7-99D7-B6EF0F23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09" y="1208411"/>
            <a:ext cx="5567411" cy="4658989"/>
          </a:xfrm>
        </p:spPr>
        <p:txBody>
          <a:bodyPr/>
          <a:lstStyle/>
          <a:p>
            <a:r>
              <a:rPr lang="en-US" sz="2000" dirty="0"/>
              <a:t>Almost no one understands demand charges. </a:t>
            </a:r>
          </a:p>
          <a:p>
            <a:r>
              <a:rPr lang="en-US" sz="2000" dirty="0"/>
              <a:t>Even fewer understand PJM’s Capacity and Network Transmission charges. </a:t>
            </a:r>
          </a:p>
          <a:p>
            <a:r>
              <a:rPr lang="en-US" sz="2000" dirty="0"/>
              <a:t>Plurality of customers are on fixed priced contracts that cost more, year after year, than default option would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“Everyday customers” like schools, hospitals and universities are unsophisticated in terms of energy – rate and tariff design is opaque, and utility reps are not sufficiently trained to provide them with any clarity. 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There is no unbiased resource they can turn to for help.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5B51C-61A3-4DAE-8025-4126E6A18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061" y="1208411"/>
            <a:ext cx="4964623" cy="4979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0DBF1-21EB-4832-BB7E-137757AE3808}"/>
              </a:ext>
            </a:extLst>
          </p:cNvPr>
          <p:cNvSpPr txBox="1"/>
          <p:nvPr/>
        </p:nvSpPr>
        <p:spPr bwMode="auto">
          <a:xfrm>
            <a:off x="6739061" y="6187767"/>
            <a:ext cx="49646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Trane marketing piece from August 2018</a:t>
            </a:r>
          </a:p>
        </p:txBody>
      </p:sp>
    </p:spTree>
    <p:extLst>
      <p:ext uri="{BB962C8B-B14F-4D97-AF65-F5344CB8AC3E}">
        <p14:creationId xmlns:p14="http://schemas.microsoft.com/office/powerpoint/2010/main" val="277382657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3D9F-0285-4B04-B6EF-2DEF42E0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08" y="316457"/>
            <a:ext cx="9153891" cy="609600"/>
          </a:xfrm>
        </p:spPr>
        <p:txBody>
          <a:bodyPr/>
          <a:lstStyle/>
          <a:p>
            <a:r>
              <a:rPr lang="en-US" dirty="0"/>
              <a:t>Utility Bills Cloud Understanding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6873C5-6B54-4CFB-AB7F-A1A0B0998D4B}"/>
              </a:ext>
            </a:extLst>
          </p:cNvPr>
          <p:cNvGrpSpPr/>
          <p:nvPr/>
        </p:nvGrpSpPr>
        <p:grpSpPr>
          <a:xfrm>
            <a:off x="518416" y="1217703"/>
            <a:ext cx="3722688" cy="4786857"/>
            <a:chOff x="655443" y="1076960"/>
            <a:chExt cx="4043690" cy="51597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4C1947-1899-4756-93A4-87DF14970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443" y="1076960"/>
              <a:ext cx="4043690" cy="51597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F79E45-E3BA-4350-AE9C-0A05AB0A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2124" y="1076960"/>
              <a:ext cx="1017009" cy="3716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510C73-9018-4AE9-AD48-2BDA24D95F60}"/>
              </a:ext>
            </a:extLst>
          </p:cNvPr>
          <p:cNvSpPr txBox="1"/>
          <p:nvPr/>
        </p:nvSpPr>
        <p:spPr bwMode="auto">
          <a:xfrm>
            <a:off x="883576" y="6021438"/>
            <a:ext cx="3357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Default Service Customer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</a:rPr>
              <a:t>Itemization, but no explanation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1BC92C-C2A2-406C-A0B1-2125F0D8AA66}"/>
              </a:ext>
            </a:extLst>
          </p:cNvPr>
          <p:cNvGrpSpPr/>
          <p:nvPr/>
        </p:nvGrpSpPr>
        <p:grpSpPr>
          <a:xfrm>
            <a:off x="4554245" y="1390074"/>
            <a:ext cx="3879541" cy="4167347"/>
            <a:chOff x="4554245" y="1390074"/>
            <a:chExt cx="3879541" cy="4167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468CF7-B81A-4FF1-A898-0522D0042CB3}"/>
                </a:ext>
              </a:extLst>
            </p:cNvPr>
            <p:cNvGrpSpPr/>
            <p:nvPr/>
          </p:nvGrpSpPr>
          <p:grpSpPr>
            <a:xfrm>
              <a:off x="4647217" y="1473081"/>
              <a:ext cx="3732714" cy="3984455"/>
              <a:chOff x="5856257" y="1448560"/>
              <a:chExt cx="3732714" cy="398445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16343A6-3911-4A56-BDAB-CA71820EBA95}"/>
                  </a:ext>
                </a:extLst>
              </p:cNvPr>
              <p:cNvGrpSpPr/>
              <p:nvPr/>
            </p:nvGrpSpPr>
            <p:grpSpPr>
              <a:xfrm>
                <a:off x="5862656" y="1913530"/>
                <a:ext cx="3726315" cy="2055396"/>
                <a:chOff x="1159292" y="3477126"/>
                <a:chExt cx="4471578" cy="2466475"/>
              </a:xfrm>
              <a:solidFill>
                <a:schemeClr val="accent2"/>
              </a:solidFill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6072E7C0-3347-46E4-83DD-13FFC9E17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9292" y="3477126"/>
                  <a:ext cx="4471578" cy="66023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F4FEF2B-577D-4749-B4E7-9E11AF9A0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49980"/>
                <a:stretch/>
              </p:blipFill>
              <p:spPr>
                <a:xfrm>
                  <a:off x="1159292" y="4042609"/>
                  <a:ext cx="4467225" cy="1900992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650B879-D518-40B0-93EE-2C42FDFDF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6257" y="1448560"/>
                <a:ext cx="1238250" cy="45243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6F84572-2EDF-43A4-B656-6A8BCC6BAA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53771"/>
              <a:stretch/>
            </p:blipFill>
            <p:spPr>
              <a:xfrm>
                <a:off x="5862656" y="3968926"/>
                <a:ext cx="3722688" cy="1464089"/>
              </a:xfrm>
              <a:prstGeom prst="rect">
                <a:avLst/>
              </a:prstGeom>
              <a:solidFill>
                <a:schemeClr val="accent2"/>
              </a:solidFill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B6F057-F714-4E74-BF29-5B6A95F16E9A}"/>
                </a:ext>
              </a:extLst>
            </p:cNvPr>
            <p:cNvSpPr/>
            <p:nvPr/>
          </p:nvSpPr>
          <p:spPr bwMode="auto">
            <a:xfrm>
              <a:off x="4554245" y="1390074"/>
              <a:ext cx="3879541" cy="416734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A0D66F7-5227-44AD-9418-B39471835143}"/>
              </a:ext>
            </a:extLst>
          </p:cNvPr>
          <p:cNvSpPr txBox="1"/>
          <p:nvPr/>
        </p:nvSpPr>
        <p:spPr bwMode="auto">
          <a:xfrm>
            <a:off x="4653616" y="5612504"/>
            <a:ext cx="33575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Typical 3</a:t>
            </a:r>
            <a:r>
              <a:rPr lang="en-US" sz="1200" baseline="30000" dirty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Party Supply Bill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</a:rPr>
              <a:t>“blended” electric rate of 7.5 cents/kWh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</a:rPr>
              <a:t>No mention of PJM’s Capacity or NITS charges, which are peak-related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BC291E-E5FC-4051-832D-907D9E25F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927" y="2322076"/>
            <a:ext cx="3071122" cy="2303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71F832-3F9E-4BA9-B9B4-D3C2704BC6D8}"/>
              </a:ext>
            </a:extLst>
          </p:cNvPr>
          <p:cNvSpPr txBox="1"/>
          <p:nvPr/>
        </p:nvSpPr>
        <p:spPr bwMode="auto">
          <a:xfrm>
            <a:off x="8746927" y="4726424"/>
            <a:ext cx="3357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Some states require no itemization at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</a:rPr>
              <a:t>“here’s your bill, pay up”</a:t>
            </a:r>
          </a:p>
        </p:txBody>
      </p:sp>
    </p:spTree>
    <p:extLst>
      <p:ext uri="{BB962C8B-B14F-4D97-AF65-F5344CB8AC3E}">
        <p14:creationId xmlns:p14="http://schemas.microsoft.com/office/powerpoint/2010/main" val="808643987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F2AF-CDD3-4E08-94F7-4D35294F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Experiment</a:t>
            </a:r>
          </a:p>
        </p:txBody>
      </p:sp>
      <p:pic>
        <p:nvPicPr>
          <p:cNvPr id="1026" name="Picture 2" descr="Cable Service Phone Bill Document Sample Template">
            <a:extLst>
              <a:ext uri="{FF2B5EF4-FFF2-40B4-BE49-F238E27FC236}">
                <a16:creationId xmlns:a16="http://schemas.microsoft.com/office/drawing/2014/main" id="{B4A5CD64-4104-49E6-8D04-AAC79216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02" y="1523467"/>
            <a:ext cx="33147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78C0D-2C4B-4FB3-9568-6439FF7C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717" y="1731145"/>
            <a:ext cx="1944951" cy="3870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7F1D9-199E-4542-8BFA-0716A63559BE}"/>
              </a:ext>
            </a:extLst>
          </p:cNvPr>
          <p:cNvSpPr txBox="1"/>
          <p:nvPr/>
        </p:nvSpPr>
        <p:spPr bwMode="auto">
          <a:xfrm>
            <a:off x="230818" y="1429305"/>
            <a:ext cx="529109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Cable bill vs. Grocery Bill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/>
              <a:t>One you receive up front; the other comes in the mail two weeks after the fact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/>
              <a:t>One is itemized in a way that you can easily follow; the other is littered with unexplained fees and surcharges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/>
              <a:t>One is naturally easy for the human mind to grasp; the other is based on abstract telecommunications concepts and is determined by a legal proceeding between the FCC, your public utility commission, and the providers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Which one do you actually understand?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76870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5BEE-62BA-4F71-B5BA-3B5D3160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E2B2A-2065-44E8-AA0E-EE67F130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These are exciting times for all of us in the energy storage industry</a:t>
            </a:r>
          </a:p>
          <a:p>
            <a:r>
              <a:rPr lang="en-US" sz="2800" dirty="0"/>
              <a:t>Thermal storage business is growing steadily, thanks to new incentives and new appreciation</a:t>
            </a:r>
          </a:p>
          <a:p>
            <a:r>
              <a:rPr lang="en-US" sz="2800" dirty="0"/>
              <a:t>The technology has been compelling for a long time</a:t>
            </a:r>
          </a:p>
          <a:p>
            <a:r>
              <a:rPr lang="en-US" sz="2800" dirty="0"/>
              <a:t>The greatest challenge by far is awareness of how C&amp;I customers are charged for their power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B5E78F-A79B-4C19-AF28-2FDEFC8F7027}"/>
              </a:ext>
            </a:extLst>
          </p:cNvPr>
          <p:cNvGrpSpPr/>
          <p:nvPr/>
        </p:nvGrpSpPr>
        <p:grpSpPr>
          <a:xfrm>
            <a:off x="4851252" y="5524287"/>
            <a:ext cx="824412" cy="1333713"/>
            <a:chOff x="8000999" y="3592829"/>
            <a:chExt cx="1219201" cy="21711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E59979-2322-417F-BC67-4B3E8BE07C00}"/>
                </a:ext>
              </a:extLst>
            </p:cNvPr>
            <p:cNvSpPr txBox="1"/>
            <p:nvPr/>
          </p:nvSpPr>
          <p:spPr>
            <a:xfrm>
              <a:off x="8126730" y="4812031"/>
              <a:ext cx="273194" cy="9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+mj-lt"/>
              </a:endParaRPr>
            </a:p>
          </p:txBody>
        </p:sp>
        <p:pic>
          <p:nvPicPr>
            <p:cNvPr id="6" name="Picture 5" descr="... on twitter thank you for supporting my pages dan the agent of truth">
              <a:extLst>
                <a:ext uri="{FF2B5EF4-FFF2-40B4-BE49-F238E27FC236}">
                  <a16:creationId xmlns:a16="http://schemas.microsoft.com/office/drawing/2014/main" id="{5211D1A7-DA14-434E-84C3-169E09D3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0999" y="3592829"/>
              <a:ext cx="1219201" cy="1219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96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A">
  <a:themeElements>
    <a:clrScheme name="Custom 1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D52B1E"/>
      </a:accent1>
      <a:accent2>
        <a:srgbClr val="00B9E4"/>
      </a:accent2>
      <a:accent3>
        <a:srgbClr val="BC9B6A"/>
      </a:accent3>
      <a:accent4>
        <a:srgbClr val="005288"/>
      </a:accent4>
      <a:accent5>
        <a:srgbClr val="DC5034"/>
      </a:accent5>
      <a:accent6>
        <a:srgbClr val="00A651"/>
      </a:accent6>
      <a:hlink>
        <a:srgbClr val="BABABA"/>
      </a:hlink>
      <a:folHlink>
        <a:srgbClr val="555555"/>
      </a:folHlink>
    </a:clrScheme>
    <a:fontScheme name="Template 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B949BACDCA146BFE27DD5BD521E75" ma:contentTypeVersion="1" ma:contentTypeDescription="Create a new document." ma:contentTypeScope="" ma:versionID="da262ecace9b3fee0106cf0d2b220a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08FAB51-06D7-46A6-9A28-9C33A95AF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1E26E-508A-4DFC-900E-89F662444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5C9692-73C6-4B42-B64D-347F76AF1B2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18591</TotalTime>
  <Words>499</Words>
  <Application>Microsoft Office PowerPoint</Application>
  <PresentationFormat>Widescreen</PresentationFormat>
  <Paragraphs>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Lucida Grande</vt:lpstr>
      <vt:lpstr>Times New Roman</vt:lpstr>
      <vt:lpstr>Wingdings</vt:lpstr>
      <vt:lpstr>Template A</vt:lpstr>
      <vt:lpstr>Thermal Storage across the Mid-Atlantic</vt:lpstr>
      <vt:lpstr>Thermal Storage: a quick background Efficient, cost-effective way to store power</vt:lpstr>
      <vt:lpstr>The opportunity Big market with compelling financials – simple energy arbitrage</vt:lpstr>
      <vt:lpstr>#1 Challenge is Awareness</vt:lpstr>
      <vt:lpstr>Utility Bills Cloud Understanding</vt:lpstr>
      <vt:lpstr>Thought Experiment</vt:lpstr>
      <vt:lpstr>Summary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Trane PowerPoint Template_Gray</dc:title>
  <dc:creator>Evan Berger</dc:creator>
  <cp:keywords>Trane PowerPoint Template_Gray</cp:keywords>
  <cp:lastModifiedBy>Berger, Evan</cp:lastModifiedBy>
  <cp:revision>810</cp:revision>
  <cp:lastPrinted>2005-10-18T13:26:44Z</cp:lastPrinted>
  <dcterms:created xsi:type="dcterms:W3CDTF">2001-06-01T18:18:43Z</dcterms:created>
  <dcterms:modified xsi:type="dcterms:W3CDTF">2019-07-16T17:45:49Z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anded Materials">
    <vt:lpwstr>26</vt:lpwstr>
  </property>
  <property fmtid="{D5CDD505-2E9C-101B-9397-08002B2CF9AE}" pid="3" name="Top-Level Category">
    <vt:lpwstr>Branded Materials</vt:lpwstr>
  </property>
  <property fmtid="{D5CDD505-2E9C-101B-9397-08002B2CF9AE}" pid="4" name="Brand">
    <vt:lpwstr>;#Trane;#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</Properties>
</file>